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256" r:id="rId5"/>
    <p:sldId id="297" r:id="rId6"/>
    <p:sldId id="257" r:id="rId7"/>
    <p:sldId id="258" r:id="rId8"/>
    <p:sldId id="259" r:id="rId9"/>
    <p:sldId id="270" r:id="rId10"/>
    <p:sldId id="260" r:id="rId11"/>
    <p:sldId id="269" r:id="rId12"/>
    <p:sldId id="285" r:id="rId13"/>
    <p:sldId id="271" r:id="rId14"/>
    <p:sldId id="286" r:id="rId15"/>
    <p:sldId id="287" r:id="rId16"/>
    <p:sldId id="288" r:id="rId17"/>
    <p:sldId id="289" r:id="rId18"/>
    <p:sldId id="291" r:id="rId19"/>
    <p:sldId id="292" r:id="rId20"/>
    <p:sldId id="293" r:id="rId21"/>
    <p:sldId id="294" r:id="rId22"/>
    <p:sldId id="262" r:id="rId23"/>
    <p:sldId id="263" r:id="rId24"/>
    <p:sldId id="273" r:id="rId25"/>
    <p:sldId id="274" r:id="rId26"/>
    <p:sldId id="275" r:id="rId27"/>
    <p:sldId id="276" r:id="rId28"/>
    <p:sldId id="296" r:id="rId29"/>
    <p:sldId id="264" r:id="rId30"/>
    <p:sldId id="278" r:id="rId31"/>
    <p:sldId id="27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80"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233510-E1C6-4CDD-81A1-371F6A1BDFD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1978930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3659449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11503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876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976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619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3021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4669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8393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6677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836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1976137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7923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4512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533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7188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52547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6360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03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5969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3152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229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33510-E1C6-4CDD-81A1-371F6A1BDFD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3819642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300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8484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9828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3013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3914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25303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88286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49942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7813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4288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233510-E1C6-4CDD-81A1-371F6A1BDFD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24016632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2111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101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6066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4356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0656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233510-E1C6-4CDD-81A1-371F6A1BDFD4}"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53006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233510-E1C6-4CDD-81A1-371F6A1BDFD4}"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405498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33510-E1C6-4CDD-81A1-371F6A1BDFD4}"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347186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150655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33510-E1C6-4CDD-81A1-371F6A1BDFD4}"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0C43B-6B55-4515-B643-EC8D6286BDA8}" type="slidenum">
              <a:rPr lang="en-US" smtClean="0"/>
              <a:t>‹#›</a:t>
            </a:fld>
            <a:endParaRPr lang="en-US"/>
          </a:p>
        </p:txBody>
      </p:sp>
    </p:spTree>
    <p:extLst>
      <p:ext uri="{BB962C8B-B14F-4D97-AF65-F5344CB8AC3E}">
        <p14:creationId xmlns:p14="http://schemas.microsoft.com/office/powerpoint/2010/main" val="212804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33510-E1C6-4CDD-81A1-371F6A1BDFD4}"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0C43B-6B55-4515-B643-EC8D6286BDA8}" type="slidenum">
              <a:rPr lang="en-US" smtClean="0"/>
              <a:t>‹#›</a:t>
            </a:fld>
            <a:endParaRPr lang="en-US"/>
          </a:p>
        </p:txBody>
      </p:sp>
    </p:spTree>
    <p:extLst>
      <p:ext uri="{BB962C8B-B14F-4D97-AF65-F5344CB8AC3E}">
        <p14:creationId xmlns:p14="http://schemas.microsoft.com/office/powerpoint/2010/main" val="2334501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053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0579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33510-E1C6-4CDD-81A1-371F6A1BDFD4}" type="datetimeFigureOut">
              <a:rPr lang="en-US" smtClean="0">
                <a:solidFill>
                  <a:prstClr val="black">
                    <a:tint val="75000"/>
                  </a:prstClr>
                </a:solidFill>
              </a:rPr>
              <a:pPr/>
              <a:t>11/29/2022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0C43B-6B55-4515-B643-EC8D6286BD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14771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E16FC9-8938-9170-F5BA-39AAD7E2241C}"/>
              </a:ext>
            </a:extLst>
          </p:cNvPr>
          <p:cNvSpPr>
            <a:spLocks noGrp="1"/>
          </p:cNvSpPr>
          <p:nvPr>
            <p:ph type="ctrTitle"/>
          </p:nvPr>
        </p:nvSpPr>
        <p:spPr>
          <a:xfrm>
            <a:off x="6096000" y="3138073"/>
            <a:ext cx="5001087" cy="1469438"/>
          </a:xfrm>
        </p:spPr>
        <p:txBody>
          <a:bodyPr anchor="t">
            <a:normAutofit fontScale="90000"/>
          </a:bodyPr>
          <a:lstStyle/>
          <a:p>
            <a:pPr algn="l"/>
            <a:r>
              <a:rPr lang="en-US" sz="2600" dirty="0">
                <a:solidFill>
                  <a:schemeClr val="accent1">
                    <a:lumMod val="50000"/>
                  </a:schemeClr>
                </a:solidFill>
                <a:latin typeface="Times New Roman" panose="02020603050405020304" pitchFamily="18" charset="0"/>
                <a:cs typeface="Times New Roman" panose="02020603050405020304" pitchFamily="18" charset="0"/>
              </a:rPr>
              <a:t>Presentation on:</a:t>
            </a:r>
          </a:p>
          <a:p>
            <a:pPr algn="l"/>
            <a:br>
              <a:rPr lang="en-US" sz="2600" b="1" dirty="0">
                <a:latin typeface="Times New Roman" panose="02020603050405020304" pitchFamily="18" charset="0"/>
                <a:cs typeface="Times New Roman" panose="02020603050405020304" pitchFamily="18" charset="0"/>
              </a:rPr>
            </a:br>
            <a:r>
              <a:rPr lang="en-US" sz="3100" b="1" dirty="0">
                <a:solidFill>
                  <a:schemeClr val="accent1">
                    <a:lumMod val="50000"/>
                  </a:schemeClr>
                </a:solidFill>
                <a:latin typeface="Times New Roman" panose="02020603050405020304" pitchFamily="18" charset="0"/>
                <a:cs typeface="Times New Roman" panose="02020603050405020304" pitchFamily="18" charset="0"/>
              </a:rPr>
              <a:t>OUR</a:t>
            </a:r>
            <a:r>
              <a:rPr lang="en-US" sz="2600" b="1" dirty="0">
                <a:latin typeface="Times New Roman" panose="02020603050405020304" pitchFamily="18" charset="0"/>
                <a:cs typeface="Times New Roman" panose="02020603050405020304" pitchFamily="18" charset="0"/>
              </a:rPr>
              <a:t> </a:t>
            </a:r>
            <a:r>
              <a:rPr lang="en-US" sz="3100" b="1" dirty="0">
                <a:solidFill>
                  <a:schemeClr val="accent1">
                    <a:lumMod val="50000"/>
                  </a:schemeClr>
                </a:solidFill>
                <a:latin typeface="Times New Roman" panose="02020603050405020304" pitchFamily="18" charset="0"/>
                <a:ea typeface="Adobe Gothic Std B" panose="020B0800000000000000" pitchFamily="34" charset="-128"/>
                <a:cs typeface="Times New Roman" panose="02020603050405020304" pitchFamily="18" charset="0"/>
              </a:rPr>
              <a:t>SHORT JOURNEY AT</a:t>
            </a:r>
          </a:p>
          <a:p>
            <a:pPr algn="l"/>
            <a:r>
              <a:rPr lang="en-US" sz="3100" b="1" dirty="0">
                <a:solidFill>
                  <a:schemeClr val="accent1">
                    <a:lumMod val="50000"/>
                  </a:schemeClr>
                </a:solidFill>
                <a:latin typeface="Times New Roman" panose="02020603050405020304" pitchFamily="18" charset="0"/>
                <a:ea typeface="Adobe Gothic Std B" panose="020B0800000000000000" pitchFamily="34" charset="-128"/>
                <a:cs typeface="Times New Roman" panose="02020603050405020304" pitchFamily="18" charset="0"/>
              </a:rPr>
              <a:t>BRAC BANK LTD.</a:t>
            </a:r>
          </a:p>
        </p:txBody>
      </p:sp>
      <p:sp>
        <p:nvSpPr>
          <p:cNvPr id="17" name="Freeform: Shape 13">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text&#10;&#10;Description automatically generated">
            <a:extLst>
              <a:ext uri="{FF2B5EF4-FFF2-40B4-BE49-F238E27FC236}">
                <a16:creationId xmlns:a16="http://schemas.microsoft.com/office/drawing/2014/main" id="{B6F16575-FE12-4A41-1376-C529E81880B1}"/>
              </a:ext>
            </a:extLst>
          </p:cNvPr>
          <p:cNvPicPr>
            <a:picLocks noChangeAspect="1"/>
          </p:cNvPicPr>
          <p:nvPr/>
        </p:nvPicPr>
        <p:blipFill rotWithShape="1">
          <a:blip r:embed="rId2">
            <a:extLst>
              <a:ext uri="{28A0092B-C50C-407E-A947-70E740481C1C}">
                <a14:useLocalDpi xmlns:a14="http://schemas.microsoft.com/office/drawing/2010/main" val="0"/>
              </a:ext>
            </a:extLst>
          </a:blip>
          <a:srcRect l="14592"/>
          <a:stretch/>
        </p:blipFill>
        <p:spPr>
          <a:xfrm>
            <a:off x="0" y="647370"/>
            <a:ext cx="5385130" cy="6210629"/>
          </a:xfrm>
          <a:custGeom>
            <a:avLst/>
            <a:gdLst/>
            <a:ahLst/>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16" name="Freeform: Shape 15">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E6103AB-2DED-95FA-6C8A-FD0DC0AE4F4F}"/>
              </a:ext>
            </a:extLst>
          </p:cNvPr>
          <p:cNvSpPr txBox="1"/>
          <p:nvPr/>
        </p:nvSpPr>
        <p:spPr>
          <a:xfrm>
            <a:off x="6096000" y="4810125"/>
            <a:ext cx="5112328" cy="1292662"/>
          </a:xfrm>
          <a:prstGeom prst="rect">
            <a:avLst/>
          </a:prstGeom>
          <a:noFill/>
        </p:spPr>
        <p:txBody>
          <a:bodyPr wrap="square" rtlCol="0">
            <a:spAutoFit/>
          </a:bodyPr>
          <a:lstStyle/>
          <a:p>
            <a:pPr algn="l"/>
            <a:r>
              <a:rPr lang="en-US" sz="2000" dirty="0">
                <a:solidFill>
                  <a:schemeClr val="accent1">
                    <a:lumMod val="50000"/>
                  </a:schemeClr>
                </a:solidFill>
                <a:cs typeface="Times New Roman" panose="02020603050405020304" pitchFamily="18" charset="0"/>
              </a:rPr>
              <a:t>Small Credit, CRM</a:t>
            </a:r>
          </a:p>
          <a:p>
            <a:pPr algn="l"/>
            <a:r>
              <a:rPr lang="en-US" sz="2000" dirty="0">
                <a:solidFill>
                  <a:schemeClr val="accent1">
                    <a:lumMod val="50000"/>
                  </a:schemeClr>
                </a:solidFill>
                <a:cs typeface="Times New Roman" panose="02020603050405020304" pitchFamily="18" charset="0"/>
              </a:rPr>
              <a:t>Supervisor: Md. Shamsuzzaman Shams</a:t>
            </a:r>
          </a:p>
          <a:p>
            <a:pPr algn="l"/>
            <a:r>
              <a:rPr lang="en-US" sz="2000" dirty="0">
                <a:solidFill>
                  <a:schemeClr val="accent1">
                    <a:lumMod val="50000"/>
                  </a:schemeClr>
                </a:solidFill>
                <a:cs typeface="Times New Roman" panose="02020603050405020304" pitchFamily="18" charset="0"/>
              </a:rPr>
              <a:t>Unit Head-Credit and Portfolio Analysis</a:t>
            </a:r>
          </a:p>
          <a:p>
            <a:endParaRPr lang="en-US" dirty="0"/>
          </a:p>
        </p:txBody>
      </p:sp>
      <p:cxnSp>
        <p:nvCxnSpPr>
          <p:cNvPr id="3" name="Straight Connector 2">
            <a:extLst>
              <a:ext uri="{FF2B5EF4-FFF2-40B4-BE49-F238E27FC236}">
                <a16:creationId xmlns:a16="http://schemas.microsoft.com/office/drawing/2014/main" id="{F3A8E01D-3BA5-4591-86C3-3D44C25EE3F8}"/>
              </a:ext>
            </a:extLst>
          </p:cNvPr>
          <p:cNvCxnSpPr/>
          <p:nvPr/>
        </p:nvCxnSpPr>
        <p:spPr>
          <a:xfrm>
            <a:off x="6191250" y="4743450"/>
            <a:ext cx="4543425"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057930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5400" b="1" kern="1200" dirty="0">
                <a:solidFill>
                  <a:srgbClr val="FFFFFF"/>
                </a:solidFill>
                <a:latin typeface="+mj-lt"/>
                <a:ea typeface="+mj-ea"/>
                <a:cs typeface="+mj-cs"/>
              </a:rPr>
              <a:t>Dedupe Search</a:t>
            </a:r>
          </a:p>
        </p:txBody>
      </p:sp>
      <p:pic>
        <p:nvPicPr>
          <p:cNvPr id="5" name="Content Placeholder 4" descr="Graphical user interface, application&#10;&#10;Description automatically generated">
            <a:extLst>
              <a:ext uri="{FF2B5EF4-FFF2-40B4-BE49-F238E27FC236}">
                <a16:creationId xmlns:a16="http://schemas.microsoft.com/office/drawing/2014/main" id="{D0DFB7EF-F5EA-40BC-4759-7C6A37021C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4" y="790575"/>
            <a:ext cx="7886696" cy="5391150"/>
          </a:xfrm>
          <a:prstGeom prst="rect">
            <a:avLst/>
          </a:prstGeom>
        </p:spPr>
      </p:pic>
    </p:spTree>
    <p:extLst>
      <p:ext uri="{BB962C8B-B14F-4D97-AF65-F5344CB8AC3E}">
        <p14:creationId xmlns:p14="http://schemas.microsoft.com/office/powerpoint/2010/main" val="72594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228602" y="2940672"/>
            <a:ext cx="4038603"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Streamlit Web application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4" y="1487674"/>
            <a:ext cx="8153396" cy="4187365"/>
          </a:xfrm>
        </p:spPr>
      </p:pic>
    </p:spTree>
    <p:extLst>
      <p:ext uri="{BB962C8B-B14F-4D97-AF65-F5344CB8AC3E}">
        <p14:creationId xmlns:p14="http://schemas.microsoft.com/office/powerpoint/2010/main" val="4126520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After filtering Region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4" y="2031521"/>
            <a:ext cx="8153396" cy="3981057"/>
          </a:xfrm>
        </p:spPr>
      </p:pic>
    </p:spTree>
    <p:extLst>
      <p:ext uri="{BB962C8B-B14F-4D97-AF65-F5344CB8AC3E}">
        <p14:creationId xmlns:p14="http://schemas.microsoft.com/office/powerpoint/2010/main" val="3289947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499873" y="3143821"/>
            <a:ext cx="3540869" cy="3071906"/>
          </a:xfrm>
        </p:spPr>
        <p:txBody>
          <a:bodyPr vert="horz" lIns="91440" tIns="45720" rIns="91440" bIns="45720" rtlCol="0" anchor="t">
            <a:normAutofit/>
          </a:bodyPr>
          <a:lstStyle/>
          <a:p>
            <a:r>
              <a:rPr lang="en-US" sz="5400" b="1" dirty="0">
                <a:solidFill>
                  <a:srgbClr val="FFFFFF"/>
                </a:solidFill>
              </a:rPr>
              <a:t>Prototype</a:t>
            </a:r>
            <a:endParaRPr lang="en-US" sz="5400" b="1" kern="1200" dirty="0">
              <a:solidFill>
                <a:srgbClr val="FFFFFF"/>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5" y="1943100"/>
            <a:ext cx="8153395" cy="3895912"/>
          </a:xfrm>
        </p:spPr>
      </p:pic>
    </p:spTree>
    <p:extLst>
      <p:ext uri="{BB962C8B-B14F-4D97-AF65-F5344CB8AC3E}">
        <p14:creationId xmlns:p14="http://schemas.microsoft.com/office/powerpoint/2010/main" val="370129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0" y="2767106"/>
            <a:ext cx="3226159" cy="3071906"/>
          </a:xfrm>
        </p:spPr>
        <p:txBody>
          <a:bodyPr vert="horz" lIns="91440" tIns="45720" rIns="91440" bIns="45720" rtlCol="0" anchor="t">
            <a:normAutofit/>
          </a:bodyPr>
          <a:lstStyle/>
          <a:p>
            <a:r>
              <a:rPr lang="en-US" sz="5400" b="1" dirty="0">
                <a:solidFill>
                  <a:srgbClr val="FFFFFF"/>
                </a:solidFill>
              </a:rPr>
              <a:t>Sanction Search</a:t>
            </a:r>
            <a:endParaRPr lang="en-US" sz="5400" b="1" kern="1200" dirty="0">
              <a:solidFill>
                <a:srgbClr val="FFFFFF"/>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4" y="702718"/>
            <a:ext cx="7536869" cy="547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118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0" y="2767106"/>
            <a:ext cx="3226159" cy="3071906"/>
          </a:xfrm>
        </p:spPr>
        <p:txBody>
          <a:bodyPr vert="horz" lIns="91440" tIns="45720" rIns="91440" bIns="45720" rtlCol="0" anchor="t">
            <a:normAutofit/>
          </a:bodyPr>
          <a:lstStyle/>
          <a:p>
            <a:r>
              <a:rPr lang="en-US" sz="5400" b="1" dirty="0">
                <a:solidFill>
                  <a:srgbClr val="FFFFFF"/>
                </a:solidFill>
              </a:rPr>
              <a:t>CIB Report</a:t>
            </a:r>
            <a:endParaRPr lang="en-US" sz="5400" b="1" kern="1200" dirty="0">
              <a:solidFill>
                <a:srgbClr val="FFFFFF"/>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85404" y="416001"/>
            <a:ext cx="7826487" cy="6025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562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0" y="2767106"/>
            <a:ext cx="3226159" cy="3071906"/>
          </a:xfrm>
        </p:spPr>
        <p:txBody>
          <a:bodyPr vert="horz" lIns="91440" tIns="45720" rIns="91440" bIns="45720" rtlCol="0" anchor="t">
            <a:normAutofit/>
          </a:bodyPr>
          <a:lstStyle/>
          <a:p>
            <a:r>
              <a:rPr lang="en-US" sz="5400" b="1" dirty="0">
                <a:solidFill>
                  <a:srgbClr val="FFFFFF"/>
                </a:solidFill>
              </a:rPr>
              <a:t>CIB Report</a:t>
            </a:r>
            <a:endParaRPr lang="en-US" sz="5400" b="1" kern="1200" dirty="0">
              <a:solidFill>
                <a:srgbClr val="FFFFFF"/>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22618" y="478711"/>
            <a:ext cx="7564582" cy="606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80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0" y="2767106"/>
            <a:ext cx="3226159" cy="3071906"/>
          </a:xfrm>
        </p:spPr>
        <p:txBody>
          <a:bodyPr vert="horz" lIns="91440" tIns="45720" rIns="91440" bIns="45720" rtlCol="0" anchor="t">
            <a:normAutofit/>
          </a:bodyPr>
          <a:lstStyle/>
          <a:p>
            <a:r>
              <a:rPr lang="en-US" sz="5400" b="1" dirty="0">
                <a:solidFill>
                  <a:srgbClr val="FFFFFF"/>
                </a:solidFill>
              </a:rPr>
              <a:t>CIB Report</a:t>
            </a:r>
            <a:endParaRPr lang="en-US" sz="5400" b="1" kern="1200" dirty="0">
              <a:solidFill>
                <a:srgbClr val="FFFFFF"/>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05745" y="478713"/>
            <a:ext cx="7481455" cy="5859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78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 name="Title 1">
            <a:extLst>
              <a:ext uri="{FF2B5EF4-FFF2-40B4-BE49-F238E27FC236}">
                <a16:creationId xmlns:a16="http://schemas.microsoft.com/office/drawing/2014/main" id="{CC76B0C3-00C2-1716-D974-B7F4A4BC758F}"/>
              </a:ext>
            </a:extLst>
          </p:cNvPr>
          <p:cNvSpPr>
            <a:spLocks noGrp="1"/>
          </p:cNvSpPr>
          <p:nvPr>
            <p:ph type="title"/>
          </p:nvPr>
        </p:nvSpPr>
        <p:spPr>
          <a:xfrm>
            <a:off x="660040" y="2767106"/>
            <a:ext cx="3226159" cy="3071906"/>
          </a:xfrm>
        </p:spPr>
        <p:txBody>
          <a:bodyPr vert="horz" lIns="91440" tIns="45720" rIns="91440" bIns="45720" rtlCol="0" anchor="t">
            <a:normAutofit/>
          </a:bodyPr>
          <a:lstStyle/>
          <a:p>
            <a:r>
              <a:rPr lang="en-US" sz="5400" b="1" dirty="0">
                <a:solidFill>
                  <a:srgbClr val="FFFFFF"/>
                </a:solidFill>
              </a:rPr>
              <a:t>CIB Report</a:t>
            </a:r>
            <a:endParaRPr lang="en-US" sz="5400" b="1" kern="1200" dirty="0">
              <a:solidFill>
                <a:srgbClr val="FFFFFF"/>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51658" y="395583"/>
            <a:ext cx="7502237" cy="60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37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chemeClr val="accent1">
              <a:lumMod val="50000"/>
            </a:scheme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Negative Search</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application, table, Excel&#10;&#10;Description automatically generated">
            <a:extLst>
              <a:ext uri="{FF2B5EF4-FFF2-40B4-BE49-F238E27FC236}">
                <a16:creationId xmlns:a16="http://schemas.microsoft.com/office/drawing/2014/main" id="{80AD143F-CF94-2700-54CC-C2C6813D2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733" y="2466975"/>
            <a:ext cx="5718972" cy="4110651"/>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application, table, Excel&#10;&#10;Description automatically generated">
            <a:extLst>
              <a:ext uri="{FF2B5EF4-FFF2-40B4-BE49-F238E27FC236}">
                <a16:creationId xmlns:a16="http://schemas.microsoft.com/office/drawing/2014/main" id="{E80C7D0F-E234-4EB5-FA25-153D73B270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50" y="2466975"/>
            <a:ext cx="5718975" cy="4110651"/>
          </a:xfrm>
          <a:prstGeom prst="rect">
            <a:avLst/>
          </a:prstGeom>
        </p:spPr>
      </p:pic>
    </p:spTree>
    <p:extLst>
      <p:ext uri="{BB962C8B-B14F-4D97-AF65-F5344CB8AC3E}">
        <p14:creationId xmlns:p14="http://schemas.microsoft.com/office/powerpoint/2010/main" val="17052999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15715-9409-456C-892B-32C279EC0CB6}"/>
              </a:ext>
            </a:extLst>
          </p:cNvPr>
          <p:cNvSpPr txBox="1"/>
          <p:nvPr/>
        </p:nvSpPr>
        <p:spPr>
          <a:xfrm>
            <a:off x="857250" y="3847982"/>
            <a:ext cx="4953000" cy="2308324"/>
          </a:xfrm>
          <a:prstGeom prst="rect">
            <a:avLst/>
          </a:prstGeom>
          <a:noFill/>
          <a:ln>
            <a:solidFill>
              <a:schemeClr val="accent1">
                <a:lumMod val="50000"/>
              </a:schemeClr>
            </a:solidFill>
          </a:ln>
        </p:spPr>
        <p:txBody>
          <a:bodyPr wrap="square" rtlCol="0">
            <a:spAutoFit/>
          </a:bodyPr>
          <a:lstStyle/>
          <a:p>
            <a:r>
              <a:rPr lang="en-US" sz="2400" b="1" dirty="0">
                <a:solidFill>
                  <a:schemeClr val="accent1">
                    <a:lumMod val="50000"/>
                  </a:schemeClr>
                </a:solidFill>
              </a:rPr>
              <a:t>Jannatul Umma Asia</a:t>
            </a:r>
          </a:p>
          <a:p>
            <a:r>
              <a:rPr lang="en-US" sz="2000" dirty="0"/>
              <a:t>East West University</a:t>
            </a:r>
          </a:p>
          <a:p>
            <a:r>
              <a:rPr lang="en-US" sz="2000" dirty="0"/>
              <a:t>Information and Communication Engineering</a:t>
            </a:r>
          </a:p>
          <a:p>
            <a:r>
              <a:rPr lang="en-US" sz="2000" b="1" dirty="0"/>
              <a:t>Major : </a:t>
            </a:r>
            <a:r>
              <a:rPr lang="en-US" sz="2000" dirty="0"/>
              <a:t>Machine Learning and Data Science</a:t>
            </a:r>
          </a:p>
          <a:p>
            <a:r>
              <a:rPr lang="en-US" sz="2000" b="1" dirty="0"/>
              <a:t>Coding : </a:t>
            </a:r>
            <a:r>
              <a:rPr lang="en-US" sz="2000" dirty="0"/>
              <a:t>Python, R, Web development (HTML,CSS, JS)</a:t>
            </a:r>
          </a:p>
          <a:p>
            <a:r>
              <a:rPr lang="en-US" sz="2000" b="1" dirty="0"/>
              <a:t>Hobby : </a:t>
            </a:r>
            <a:r>
              <a:rPr lang="en-US" sz="2000" dirty="0"/>
              <a:t>Gardening, Travelling, Art</a:t>
            </a:r>
            <a:endParaRPr lang="en-US" dirty="0"/>
          </a:p>
        </p:txBody>
      </p:sp>
      <p:sp>
        <p:nvSpPr>
          <p:cNvPr id="3" name="TextBox 2">
            <a:extLst>
              <a:ext uri="{FF2B5EF4-FFF2-40B4-BE49-F238E27FC236}">
                <a16:creationId xmlns:a16="http://schemas.microsoft.com/office/drawing/2014/main" id="{FF58E63E-EE3C-4137-A82E-133829671E82}"/>
              </a:ext>
            </a:extLst>
          </p:cNvPr>
          <p:cNvSpPr txBox="1"/>
          <p:nvPr/>
        </p:nvSpPr>
        <p:spPr>
          <a:xfrm>
            <a:off x="6229349" y="966788"/>
            <a:ext cx="5105401" cy="2554545"/>
          </a:xfrm>
          <a:prstGeom prst="rect">
            <a:avLst/>
          </a:prstGeom>
          <a:noFill/>
          <a:ln>
            <a:solidFill>
              <a:schemeClr val="accent1">
                <a:lumMod val="50000"/>
              </a:schemeClr>
            </a:solidFill>
          </a:ln>
        </p:spPr>
        <p:txBody>
          <a:bodyPr wrap="square" rtlCol="0">
            <a:spAutoFit/>
          </a:bodyPr>
          <a:lstStyle/>
          <a:p>
            <a:r>
              <a:rPr lang="en-US" sz="2400" b="1" dirty="0">
                <a:solidFill>
                  <a:schemeClr val="accent1">
                    <a:lumMod val="50000"/>
                  </a:schemeClr>
                </a:solidFill>
              </a:rPr>
              <a:t>Fahmida Islam</a:t>
            </a:r>
          </a:p>
          <a:p>
            <a:r>
              <a:rPr lang="en-US" sz="2000" dirty="0"/>
              <a:t>East West University</a:t>
            </a:r>
          </a:p>
          <a:p>
            <a:r>
              <a:rPr lang="en-US" sz="2000" dirty="0"/>
              <a:t>Information and Communication Engineering</a:t>
            </a:r>
          </a:p>
          <a:p>
            <a:r>
              <a:rPr lang="en-US" sz="2000" b="1" dirty="0"/>
              <a:t>Major : </a:t>
            </a:r>
            <a:r>
              <a:rPr lang="en-US" sz="2000" dirty="0"/>
              <a:t>Machine Learning and Data Science</a:t>
            </a:r>
          </a:p>
          <a:p>
            <a:r>
              <a:rPr lang="en-US" sz="2000" b="1" dirty="0"/>
              <a:t>Coding : </a:t>
            </a:r>
            <a:r>
              <a:rPr lang="en-US" sz="2000" dirty="0"/>
              <a:t>Python, R, HTML, CSS</a:t>
            </a:r>
          </a:p>
          <a:p>
            <a:r>
              <a:rPr lang="en-US" sz="2000" b="1" dirty="0"/>
              <a:t>Hobby : </a:t>
            </a:r>
            <a:r>
              <a:rPr lang="en-US" sz="2000" dirty="0"/>
              <a:t>Travelling, Gardening, Baking</a:t>
            </a:r>
          </a:p>
          <a:p>
            <a:endParaRPr lang="en-US" dirty="0"/>
          </a:p>
          <a:p>
            <a:endParaRPr lang="en-US" dirty="0"/>
          </a:p>
        </p:txBody>
      </p:sp>
      <p:sp>
        <p:nvSpPr>
          <p:cNvPr id="4" name="TextBox 3">
            <a:extLst>
              <a:ext uri="{FF2B5EF4-FFF2-40B4-BE49-F238E27FC236}">
                <a16:creationId xmlns:a16="http://schemas.microsoft.com/office/drawing/2014/main" id="{C117F71D-098A-42B7-A659-A60785126F5E}"/>
              </a:ext>
            </a:extLst>
          </p:cNvPr>
          <p:cNvSpPr txBox="1"/>
          <p:nvPr/>
        </p:nvSpPr>
        <p:spPr>
          <a:xfrm>
            <a:off x="857250" y="936010"/>
            <a:ext cx="4953000" cy="2585323"/>
          </a:xfrm>
          <a:prstGeom prst="rect">
            <a:avLst/>
          </a:prstGeom>
          <a:noFill/>
          <a:ln>
            <a:solidFill>
              <a:schemeClr val="accent1">
                <a:lumMod val="50000"/>
              </a:schemeClr>
            </a:solidFill>
          </a:ln>
        </p:spPr>
        <p:txBody>
          <a:bodyPr wrap="square" rtlCol="0">
            <a:spAutoFit/>
          </a:bodyPr>
          <a:lstStyle/>
          <a:p>
            <a:r>
              <a:rPr lang="en-US" sz="2400" b="1" dirty="0">
                <a:solidFill>
                  <a:schemeClr val="accent1">
                    <a:lumMod val="50000"/>
                  </a:schemeClr>
                </a:solidFill>
              </a:rPr>
              <a:t>Ferdousi Jamal Uddin </a:t>
            </a:r>
          </a:p>
          <a:p>
            <a:r>
              <a:rPr lang="en-US" sz="2000" dirty="0"/>
              <a:t>North South University</a:t>
            </a:r>
          </a:p>
          <a:p>
            <a:r>
              <a:rPr lang="en-US" sz="2000" dirty="0"/>
              <a:t>Computer Science and Engineering</a:t>
            </a:r>
          </a:p>
          <a:p>
            <a:r>
              <a:rPr lang="en-US" sz="2000" b="1" dirty="0"/>
              <a:t>Major : </a:t>
            </a:r>
            <a:r>
              <a:rPr lang="en-US" sz="2000" dirty="0"/>
              <a:t>Artificial Intelligence</a:t>
            </a:r>
          </a:p>
          <a:p>
            <a:r>
              <a:rPr lang="en-US" sz="2000" b="1" dirty="0"/>
              <a:t>Coding: </a:t>
            </a:r>
            <a:r>
              <a:rPr lang="en-US" sz="2000" dirty="0"/>
              <a:t>Python, HTML, CSS</a:t>
            </a:r>
          </a:p>
          <a:p>
            <a:r>
              <a:rPr lang="en-US" sz="2000" b="1" dirty="0"/>
              <a:t>Hobby : </a:t>
            </a:r>
            <a:r>
              <a:rPr lang="en-US" sz="2000" dirty="0"/>
              <a:t>Reading Books, Watching Movies, Dancing</a:t>
            </a:r>
          </a:p>
          <a:p>
            <a:endParaRPr lang="en-US" dirty="0"/>
          </a:p>
        </p:txBody>
      </p:sp>
      <p:sp>
        <p:nvSpPr>
          <p:cNvPr id="6" name="TextBox 5">
            <a:extLst>
              <a:ext uri="{FF2B5EF4-FFF2-40B4-BE49-F238E27FC236}">
                <a16:creationId xmlns:a16="http://schemas.microsoft.com/office/drawing/2014/main" id="{83582B34-162C-4861-A723-F95860C29746}"/>
              </a:ext>
            </a:extLst>
          </p:cNvPr>
          <p:cNvSpPr txBox="1"/>
          <p:nvPr/>
        </p:nvSpPr>
        <p:spPr>
          <a:xfrm>
            <a:off x="6229349" y="3828991"/>
            <a:ext cx="5105401" cy="2308324"/>
          </a:xfrm>
          <a:prstGeom prst="rect">
            <a:avLst/>
          </a:prstGeom>
          <a:noFill/>
          <a:ln>
            <a:solidFill>
              <a:schemeClr val="accent1">
                <a:lumMod val="50000"/>
              </a:schemeClr>
            </a:solidFill>
          </a:ln>
        </p:spPr>
        <p:txBody>
          <a:bodyPr wrap="square" rtlCol="0">
            <a:spAutoFit/>
          </a:bodyPr>
          <a:lstStyle/>
          <a:p>
            <a:r>
              <a:rPr lang="en-US" sz="2400" b="1" dirty="0">
                <a:solidFill>
                  <a:schemeClr val="accent1">
                    <a:lumMod val="50000"/>
                  </a:schemeClr>
                </a:solidFill>
              </a:rPr>
              <a:t>Md. Nahinul Abdein Nahin</a:t>
            </a:r>
          </a:p>
          <a:p>
            <a:r>
              <a:rPr lang="en-US" sz="2000" dirty="0"/>
              <a:t>American International University, Bangladesh</a:t>
            </a:r>
          </a:p>
          <a:p>
            <a:r>
              <a:rPr lang="en-US" sz="2000" dirty="0"/>
              <a:t>Computer Science and Engineering</a:t>
            </a:r>
          </a:p>
          <a:p>
            <a:r>
              <a:rPr lang="en-US" sz="2000" b="1" dirty="0"/>
              <a:t>Major : </a:t>
            </a:r>
            <a:r>
              <a:rPr lang="en-US" sz="2000" dirty="0"/>
              <a:t>Software Engineering</a:t>
            </a:r>
          </a:p>
          <a:p>
            <a:r>
              <a:rPr lang="en-US" sz="2000" b="1" dirty="0"/>
              <a:t>Coding: </a:t>
            </a:r>
            <a:r>
              <a:rPr lang="en-US" sz="2000" dirty="0"/>
              <a:t>PHP(Laravel), Java, Python, Web development</a:t>
            </a:r>
          </a:p>
          <a:p>
            <a:r>
              <a:rPr lang="en-US" sz="2000" b="1" dirty="0"/>
              <a:t>Hobby : </a:t>
            </a:r>
            <a:r>
              <a:rPr lang="en-US" sz="2000" dirty="0"/>
              <a:t>Football, Watching Anime, Cooking</a:t>
            </a:r>
            <a:endParaRPr lang="en-US" dirty="0"/>
          </a:p>
        </p:txBody>
      </p:sp>
    </p:spTree>
    <p:extLst>
      <p:ext uri="{BB962C8B-B14F-4D97-AF65-F5344CB8AC3E}">
        <p14:creationId xmlns:p14="http://schemas.microsoft.com/office/powerpoint/2010/main" val="23979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LOS(Loan Origination System)</a:t>
            </a:r>
          </a:p>
        </p:txBody>
      </p:sp>
      <p:pic>
        <p:nvPicPr>
          <p:cNvPr id="5" name="Content Placeholder 4" descr="Graphical user interface, application&#10;&#10;Description automatically generated">
            <a:extLst>
              <a:ext uri="{FF2B5EF4-FFF2-40B4-BE49-F238E27FC236}">
                <a16:creationId xmlns:a16="http://schemas.microsoft.com/office/drawing/2014/main" id="{5448EB9E-0EAF-16A1-C736-318FCBEAB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442" y="478712"/>
            <a:ext cx="7486734" cy="5988763"/>
          </a:xfrm>
          <a:prstGeom prst="rect">
            <a:avLst/>
          </a:prstGeom>
        </p:spPr>
      </p:pic>
    </p:spTree>
    <p:extLst>
      <p:ext uri="{BB962C8B-B14F-4D97-AF65-F5344CB8AC3E}">
        <p14:creationId xmlns:p14="http://schemas.microsoft.com/office/powerpoint/2010/main" val="91880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099C3CF-5383-AAFA-6957-A4B64849CEA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LOS(Loan Origination System)</a:t>
            </a:r>
          </a:p>
        </p:txBody>
      </p:sp>
      <p:pic>
        <p:nvPicPr>
          <p:cNvPr id="5" name="Content Placeholder 4" descr="Graphical user interface, text, application, website&#10;&#10;Description automatically generated">
            <a:extLst>
              <a:ext uri="{FF2B5EF4-FFF2-40B4-BE49-F238E27FC236}">
                <a16:creationId xmlns:a16="http://schemas.microsoft.com/office/drawing/2014/main" id="{0C3DC3E6-B3E4-4631-F30B-4796A851B4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442" y="333375"/>
            <a:ext cx="7486734" cy="6438900"/>
          </a:xfrm>
          <a:prstGeom prst="rect">
            <a:avLst/>
          </a:prstGeom>
        </p:spPr>
      </p:pic>
    </p:spTree>
    <p:extLst>
      <p:ext uri="{BB962C8B-B14F-4D97-AF65-F5344CB8AC3E}">
        <p14:creationId xmlns:p14="http://schemas.microsoft.com/office/powerpoint/2010/main" val="3774298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500F8B9-5B49-EE4B-7866-B305B72A2DA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LOS(Loan Origination System)</a:t>
            </a:r>
          </a:p>
        </p:txBody>
      </p:sp>
      <p:pic>
        <p:nvPicPr>
          <p:cNvPr id="5" name="Content Placeholder 4" descr="Graphical user interface, application&#10;&#10;Description automatically generated">
            <a:extLst>
              <a:ext uri="{FF2B5EF4-FFF2-40B4-BE49-F238E27FC236}">
                <a16:creationId xmlns:a16="http://schemas.microsoft.com/office/drawing/2014/main" id="{E637D8E0-04F5-6F28-90D9-D750773B2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442" y="478712"/>
            <a:ext cx="7493355" cy="6378860"/>
          </a:xfrm>
          <a:prstGeom prst="rect">
            <a:avLst/>
          </a:prstGeom>
        </p:spPr>
      </p:pic>
    </p:spTree>
    <p:extLst>
      <p:ext uri="{BB962C8B-B14F-4D97-AF65-F5344CB8AC3E}">
        <p14:creationId xmlns:p14="http://schemas.microsoft.com/office/powerpoint/2010/main" val="2296785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A7BE3E-9E45-BF47-74A6-8B096C54335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LOS(Loan Origination System)</a:t>
            </a:r>
          </a:p>
        </p:txBody>
      </p:sp>
      <p:pic>
        <p:nvPicPr>
          <p:cNvPr id="5" name="Content Placeholder 4" descr="Graphical user interface, text, application&#10;&#10;Description automatically generated">
            <a:extLst>
              <a:ext uri="{FF2B5EF4-FFF2-40B4-BE49-F238E27FC236}">
                <a16:creationId xmlns:a16="http://schemas.microsoft.com/office/drawing/2014/main" id="{F73B8793-1FA6-4D58-3626-CA9174B29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6678" y="342900"/>
            <a:ext cx="7550047" cy="6429375"/>
          </a:xfrm>
          <a:prstGeom prst="rect">
            <a:avLst/>
          </a:prstGeom>
        </p:spPr>
      </p:pic>
    </p:spTree>
    <p:extLst>
      <p:ext uri="{BB962C8B-B14F-4D97-AF65-F5344CB8AC3E}">
        <p14:creationId xmlns:p14="http://schemas.microsoft.com/office/powerpoint/2010/main" val="1591227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05A438-5956-14DE-B55E-7175E6FBD47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LOS(Loan Origination System</a:t>
            </a:r>
            <a:r>
              <a:rPr lang="en-US" sz="4000" kern="1200" dirty="0">
                <a:solidFill>
                  <a:srgbClr val="FFFFFF"/>
                </a:solidFill>
                <a:latin typeface="+mj-lt"/>
                <a:ea typeface="+mj-ea"/>
                <a:cs typeface="+mj-cs"/>
              </a:rPr>
              <a:t>)</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ED91A54-3695-D2F1-8683-B2B996638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840" y="304800"/>
            <a:ext cx="7933860" cy="6343650"/>
          </a:xfrm>
          <a:prstGeom prst="rect">
            <a:avLst/>
          </a:prstGeom>
        </p:spPr>
      </p:pic>
    </p:spTree>
    <p:extLst>
      <p:ext uri="{BB962C8B-B14F-4D97-AF65-F5344CB8AC3E}">
        <p14:creationId xmlns:p14="http://schemas.microsoft.com/office/powerpoint/2010/main" val="58813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05A438-5956-14DE-B55E-7175E6FBD47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800" b="1" kern="1200" dirty="0">
                <a:solidFill>
                  <a:srgbClr val="FFFFFF"/>
                </a:solidFill>
                <a:latin typeface="+mj-lt"/>
                <a:ea typeface="+mj-ea"/>
                <a:cs typeface="+mj-cs"/>
              </a:rPr>
              <a:t>LOS(Loan Origination System</a:t>
            </a:r>
            <a:r>
              <a:rPr lang="en-US" sz="4000" kern="1200" dirty="0">
                <a:solidFill>
                  <a:srgbClr val="FFFFFF"/>
                </a:solidFill>
                <a:latin typeface="+mj-lt"/>
                <a:ea typeface="+mj-ea"/>
                <a:cs typeface="+mj-cs"/>
              </a:rPr>
              <a:t>)</a:t>
            </a:r>
          </a:p>
        </p:txBody>
      </p:sp>
      <p:sp>
        <p:nvSpPr>
          <p:cNvPr id="11" name="Oval 10">
            <a:extLst>
              <a:ext uri="{FF2B5EF4-FFF2-40B4-BE49-F238E27FC236}">
                <a16:creationId xmlns:a16="http://schemas.microsoft.com/office/drawing/2014/main" id="{5845A91F-A832-422B-889B-4FB708BAE908}"/>
              </a:ext>
            </a:extLst>
          </p:cNvPr>
          <p:cNvSpPr/>
          <p:nvPr/>
        </p:nvSpPr>
        <p:spPr>
          <a:xfrm>
            <a:off x="6905624" y="410341"/>
            <a:ext cx="1038225" cy="97584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F12D8B9-B0DC-4051-A537-50DE9B114038}"/>
              </a:ext>
            </a:extLst>
          </p:cNvPr>
          <p:cNvSpPr/>
          <p:nvPr/>
        </p:nvSpPr>
        <p:spPr>
          <a:xfrm>
            <a:off x="6905624" y="2090737"/>
            <a:ext cx="1038225" cy="9429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RM</a:t>
            </a:r>
          </a:p>
        </p:txBody>
      </p:sp>
      <p:sp>
        <p:nvSpPr>
          <p:cNvPr id="15" name="Oval 14">
            <a:extLst>
              <a:ext uri="{FF2B5EF4-FFF2-40B4-BE49-F238E27FC236}">
                <a16:creationId xmlns:a16="http://schemas.microsoft.com/office/drawing/2014/main" id="{59CE2D4A-98D4-4E78-B5CF-104D69C03A5D}"/>
              </a:ext>
            </a:extLst>
          </p:cNvPr>
          <p:cNvSpPr/>
          <p:nvPr/>
        </p:nvSpPr>
        <p:spPr>
          <a:xfrm>
            <a:off x="6968730" y="3763148"/>
            <a:ext cx="1038225" cy="9429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69ED99E6-0D68-48C3-9CF7-1CDAD182B7D0}"/>
              </a:ext>
            </a:extLst>
          </p:cNvPr>
          <p:cNvCxnSpPr>
            <a:cxnSpLocks/>
          </p:cNvCxnSpPr>
          <p:nvPr/>
        </p:nvCxnSpPr>
        <p:spPr>
          <a:xfrm>
            <a:off x="7424736" y="1385886"/>
            <a:ext cx="0" cy="704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C0867031-611E-4006-AA32-5F4874F94B2F}"/>
              </a:ext>
            </a:extLst>
          </p:cNvPr>
          <p:cNvCxnSpPr>
            <a:cxnSpLocks/>
          </p:cNvCxnSpPr>
          <p:nvPr/>
        </p:nvCxnSpPr>
        <p:spPr>
          <a:xfrm>
            <a:off x="7424736" y="3033712"/>
            <a:ext cx="0" cy="704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3CB3ADD3-BFE7-4C3A-9FF7-3B9C4B6F7008}"/>
              </a:ext>
            </a:extLst>
          </p:cNvPr>
          <p:cNvCxnSpPr>
            <a:cxnSpLocks/>
            <a:stCxn id="11" idx="6"/>
          </p:cNvCxnSpPr>
          <p:nvPr/>
        </p:nvCxnSpPr>
        <p:spPr>
          <a:xfrm>
            <a:off x="7943849" y="898263"/>
            <a:ext cx="914401" cy="164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D662D51-61A5-4C46-96E0-F49206521CDE}"/>
              </a:ext>
            </a:extLst>
          </p:cNvPr>
          <p:cNvCxnSpPr>
            <a:cxnSpLocks/>
          </p:cNvCxnSpPr>
          <p:nvPr/>
        </p:nvCxnSpPr>
        <p:spPr>
          <a:xfrm flipH="1">
            <a:off x="7510465" y="1738312"/>
            <a:ext cx="13477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41488AC-3C88-49EC-BEFB-8716638CAAED}"/>
              </a:ext>
            </a:extLst>
          </p:cNvPr>
          <p:cNvCxnSpPr/>
          <p:nvPr/>
        </p:nvCxnSpPr>
        <p:spPr>
          <a:xfrm flipV="1">
            <a:off x="7943849" y="2562223"/>
            <a:ext cx="9144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336FC95-4759-4C91-9392-248BF8C0D578}"/>
              </a:ext>
            </a:extLst>
          </p:cNvPr>
          <p:cNvCxnSpPr/>
          <p:nvPr/>
        </p:nvCxnSpPr>
        <p:spPr>
          <a:xfrm flipV="1">
            <a:off x="7727156" y="2905122"/>
            <a:ext cx="9144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16DB384-29E5-4C5B-8982-B3347930C373}"/>
              </a:ext>
            </a:extLst>
          </p:cNvPr>
          <p:cNvCxnSpPr>
            <a:cxnSpLocks/>
          </p:cNvCxnSpPr>
          <p:nvPr/>
        </p:nvCxnSpPr>
        <p:spPr>
          <a:xfrm flipH="1">
            <a:off x="6162674" y="2562223"/>
            <a:ext cx="7429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87DA4840-890F-468A-A931-C5B8098AFD58}"/>
              </a:ext>
            </a:extLst>
          </p:cNvPr>
          <p:cNvCxnSpPr>
            <a:cxnSpLocks/>
          </p:cNvCxnSpPr>
          <p:nvPr/>
        </p:nvCxnSpPr>
        <p:spPr>
          <a:xfrm flipH="1">
            <a:off x="6324599" y="2905122"/>
            <a:ext cx="7429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B916D9BA-EA7A-476B-B324-C555E8B4E50D}"/>
              </a:ext>
            </a:extLst>
          </p:cNvPr>
          <p:cNvCxnSpPr/>
          <p:nvPr/>
        </p:nvCxnSpPr>
        <p:spPr>
          <a:xfrm flipV="1">
            <a:off x="7984335" y="4234335"/>
            <a:ext cx="91440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4D237F06-1AF3-4AC4-8788-563860A68061}"/>
              </a:ext>
            </a:extLst>
          </p:cNvPr>
          <p:cNvCxnSpPr>
            <a:cxnSpLocks/>
          </p:cNvCxnSpPr>
          <p:nvPr/>
        </p:nvCxnSpPr>
        <p:spPr>
          <a:xfrm>
            <a:off x="8096248" y="5473876"/>
            <a:ext cx="657226" cy="3619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30A9D0A-8D75-4E7A-80C9-737586EC21A2}"/>
              </a:ext>
            </a:extLst>
          </p:cNvPr>
          <p:cNvCxnSpPr>
            <a:cxnSpLocks/>
          </p:cNvCxnSpPr>
          <p:nvPr/>
        </p:nvCxnSpPr>
        <p:spPr>
          <a:xfrm>
            <a:off x="7398543" y="4681538"/>
            <a:ext cx="0" cy="5810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7E188D8-27CB-492E-B57B-67BAF54CD5BB}"/>
              </a:ext>
            </a:extLst>
          </p:cNvPr>
          <p:cNvCxnSpPr>
            <a:cxnSpLocks/>
          </p:cNvCxnSpPr>
          <p:nvPr/>
        </p:nvCxnSpPr>
        <p:spPr>
          <a:xfrm>
            <a:off x="7424736" y="5704708"/>
            <a:ext cx="0" cy="2825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27914344-122E-438D-9479-C1641DD84D47}"/>
              </a:ext>
            </a:extLst>
          </p:cNvPr>
          <p:cNvCxnSpPr>
            <a:cxnSpLocks/>
          </p:cNvCxnSpPr>
          <p:nvPr/>
        </p:nvCxnSpPr>
        <p:spPr>
          <a:xfrm flipH="1">
            <a:off x="6162674" y="4210050"/>
            <a:ext cx="7429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AA6C77E2-5C48-44E7-98FE-2D244655046A}"/>
              </a:ext>
            </a:extLst>
          </p:cNvPr>
          <p:cNvSpPr txBox="1"/>
          <p:nvPr/>
        </p:nvSpPr>
        <p:spPr>
          <a:xfrm>
            <a:off x="8982074" y="714343"/>
            <a:ext cx="8572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RO</a:t>
            </a:r>
          </a:p>
        </p:txBody>
      </p:sp>
      <p:cxnSp>
        <p:nvCxnSpPr>
          <p:cNvPr id="32" name="Straight Arrow Connector 31">
            <a:extLst>
              <a:ext uri="{FF2B5EF4-FFF2-40B4-BE49-F238E27FC236}">
                <a16:creationId xmlns:a16="http://schemas.microsoft.com/office/drawing/2014/main" id="{E2381F91-0188-4475-A556-AB979EF23AFD}"/>
              </a:ext>
            </a:extLst>
          </p:cNvPr>
          <p:cNvCxnSpPr>
            <a:cxnSpLocks/>
          </p:cNvCxnSpPr>
          <p:nvPr/>
        </p:nvCxnSpPr>
        <p:spPr>
          <a:xfrm>
            <a:off x="9294022" y="1176008"/>
            <a:ext cx="0" cy="29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797817-3303-45BD-9422-634F15DF5EA4}"/>
              </a:ext>
            </a:extLst>
          </p:cNvPr>
          <p:cNvSpPr txBox="1"/>
          <p:nvPr/>
        </p:nvSpPr>
        <p:spPr>
          <a:xfrm>
            <a:off x="8872540" y="1466850"/>
            <a:ext cx="13477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BDM</a:t>
            </a:r>
          </a:p>
        </p:txBody>
      </p:sp>
      <p:sp>
        <p:nvSpPr>
          <p:cNvPr id="34" name="TextBox 33">
            <a:extLst>
              <a:ext uri="{FF2B5EF4-FFF2-40B4-BE49-F238E27FC236}">
                <a16:creationId xmlns:a16="http://schemas.microsoft.com/office/drawing/2014/main" id="{48BB1CCF-92EF-448C-B0D8-7E7CED3410A2}"/>
              </a:ext>
            </a:extLst>
          </p:cNvPr>
          <p:cNvSpPr txBox="1"/>
          <p:nvPr/>
        </p:nvSpPr>
        <p:spPr>
          <a:xfrm>
            <a:off x="8920161" y="2308410"/>
            <a:ext cx="914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NID</a:t>
            </a:r>
          </a:p>
        </p:txBody>
      </p:sp>
      <p:sp>
        <p:nvSpPr>
          <p:cNvPr id="35" name="TextBox 34">
            <a:extLst>
              <a:ext uri="{FF2B5EF4-FFF2-40B4-BE49-F238E27FC236}">
                <a16:creationId xmlns:a16="http://schemas.microsoft.com/office/drawing/2014/main" id="{B471F3C7-E33D-43FF-9865-E8B1CF086FA6}"/>
              </a:ext>
            </a:extLst>
          </p:cNvPr>
          <p:cNvSpPr txBox="1"/>
          <p:nvPr/>
        </p:nvSpPr>
        <p:spPr>
          <a:xfrm>
            <a:off x="8703468" y="2640564"/>
            <a:ext cx="9144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TIN</a:t>
            </a:r>
          </a:p>
        </p:txBody>
      </p:sp>
      <p:sp>
        <p:nvSpPr>
          <p:cNvPr id="36" name="TextBox 35">
            <a:extLst>
              <a:ext uri="{FF2B5EF4-FFF2-40B4-BE49-F238E27FC236}">
                <a16:creationId xmlns:a16="http://schemas.microsoft.com/office/drawing/2014/main" id="{75F6E49F-A0E4-4E3C-9841-D3A10EE83558}"/>
              </a:ext>
            </a:extLst>
          </p:cNvPr>
          <p:cNvSpPr txBox="1"/>
          <p:nvPr/>
        </p:nvSpPr>
        <p:spPr>
          <a:xfrm>
            <a:off x="5143499" y="2314868"/>
            <a:ext cx="12787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TRADE</a:t>
            </a:r>
          </a:p>
        </p:txBody>
      </p:sp>
      <p:sp>
        <p:nvSpPr>
          <p:cNvPr id="37" name="TextBox 36">
            <a:extLst>
              <a:ext uri="{FF2B5EF4-FFF2-40B4-BE49-F238E27FC236}">
                <a16:creationId xmlns:a16="http://schemas.microsoft.com/office/drawing/2014/main" id="{0D012BAE-4923-47B0-B427-FAD0CB156299}"/>
              </a:ext>
            </a:extLst>
          </p:cNvPr>
          <p:cNvSpPr txBox="1"/>
          <p:nvPr/>
        </p:nvSpPr>
        <p:spPr>
          <a:xfrm>
            <a:off x="5124449" y="4003502"/>
            <a:ext cx="1038225" cy="461665"/>
          </a:xfrm>
          <a:prstGeom prst="rect">
            <a:avLst/>
          </a:prstGeom>
          <a:noFill/>
          <a:ln>
            <a:solidFill>
              <a:schemeClr val="accent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ENTRY</a:t>
            </a:r>
          </a:p>
        </p:txBody>
      </p:sp>
      <p:sp>
        <p:nvSpPr>
          <p:cNvPr id="38" name="TextBox 37">
            <a:extLst>
              <a:ext uri="{FF2B5EF4-FFF2-40B4-BE49-F238E27FC236}">
                <a16:creationId xmlns:a16="http://schemas.microsoft.com/office/drawing/2014/main" id="{A610162E-6342-4291-BCCA-AC6D4130474C}"/>
              </a:ext>
            </a:extLst>
          </p:cNvPr>
          <p:cNvSpPr txBox="1"/>
          <p:nvPr/>
        </p:nvSpPr>
        <p:spPr>
          <a:xfrm>
            <a:off x="6857997" y="5243043"/>
            <a:ext cx="1238251" cy="461665"/>
          </a:xfrm>
          <a:prstGeom prst="rect">
            <a:avLst/>
          </a:prstGeom>
          <a:noFill/>
          <a:ln>
            <a:solidFill>
              <a:schemeClr val="accent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Dedupe</a:t>
            </a:r>
          </a:p>
        </p:txBody>
      </p:sp>
      <p:sp>
        <p:nvSpPr>
          <p:cNvPr id="39" name="TextBox 38">
            <a:extLst>
              <a:ext uri="{FF2B5EF4-FFF2-40B4-BE49-F238E27FC236}">
                <a16:creationId xmlns:a16="http://schemas.microsoft.com/office/drawing/2014/main" id="{5DF83343-1D67-4AC1-B78E-F494B9968DBA}"/>
              </a:ext>
            </a:extLst>
          </p:cNvPr>
          <p:cNvSpPr txBox="1"/>
          <p:nvPr/>
        </p:nvSpPr>
        <p:spPr>
          <a:xfrm>
            <a:off x="8982074" y="3984366"/>
            <a:ext cx="914401" cy="461665"/>
          </a:xfrm>
          <a:prstGeom prst="rect">
            <a:avLst/>
          </a:prstGeom>
          <a:noFill/>
          <a:ln>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CIB</a:t>
            </a:r>
          </a:p>
        </p:txBody>
      </p:sp>
      <p:sp>
        <p:nvSpPr>
          <p:cNvPr id="40" name="TextBox 39">
            <a:extLst>
              <a:ext uri="{FF2B5EF4-FFF2-40B4-BE49-F238E27FC236}">
                <a16:creationId xmlns:a16="http://schemas.microsoft.com/office/drawing/2014/main" id="{17CCF08D-D76C-4A46-B00C-F07642442F41}"/>
              </a:ext>
            </a:extLst>
          </p:cNvPr>
          <p:cNvSpPr txBox="1"/>
          <p:nvPr/>
        </p:nvSpPr>
        <p:spPr>
          <a:xfrm>
            <a:off x="8746331" y="5704708"/>
            <a:ext cx="871538" cy="461665"/>
          </a:xfrm>
          <a:prstGeom prst="rect">
            <a:avLst/>
          </a:prstGeom>
          <a:noFill/>
          <a:ln>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CIF</a:t>
            </a:r>
          </a:p>
        </p:txBody>
      </p:sp>
      <p:sp>
        <p:nvSpPr>
          <p:cNvPr id="41" name="TextBox 40">
            <a:extLst>
              <a:ext uri="{FF2B5EF4-FFF2-40B4-BE49-F238E27FC236}">
                <a16:creationId xmlns:a16="http://schemas.microsoft.com/office/drawing/2014/main" id="{E8891E23-8C06-4EBB-9143-18ED8495293E}"/>
              </a:ext>
            </a:extLst>
          </p:cNvPr>
          <p:cNvSpPr txBox="1"/>
          <p:nvPr/>
        </p:nvSpPr>
        <p:spPr>
          <a:xfrm>
            <a:off x="6422230" y="5987240"/>
            <a:ext cx="2266951" cy="461665"/>
          </a:xfrm>
          <a:prstGeom prst="rect">
            <a:avLst/>
          </a:prstGeom>
          <a:noFill/>
          <a:ln>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Main Database</a:t>
            </a:r>
          </a:p>
        </p:txBody>
      </p:sp>
      <p:sp>
        <p:nvSpPr>
          <p:cNvPr id="42" name="TextBox 41">
            <a:extLst>
              <a:ext uri="{FF2B5EF4-FFF2-40B4-BE49-F238E27FC236}">
                <a16:creationId xmlns:a16="http://schemas.microsoft.com/office/drawing/2014/main" id="{9A071727-EC90-4E12-A64F-919CD96056D5}"/>
              </a:ext>
            </a:extLst>
          </p:cNvPr>
          <p:cNvSpPr txBox="1"/>
          <p:nvPr/>
        </p:nvSpPr>
        <p:spPr>
          <a:xfrm>
            <a:off x="6893718" y="693388"/>
            <a:ext cx="1100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Business</a:t>
            </a:r>
          </a:p>
        </p:txBody>
      </p:sp>
      <p:sp>
        <p:nvSpPr>
          <p:cNvPr id="43" name="TextBox 42">
            <a:extLst>
              <a:ext uri="{FF2B5EF4-FFF2-40B4-BE49-F238E27FC236}">
                <a16:creationId xmlns:a16="http://schemas.microsoft.com/office/drawing/2014/main" id="{1E713B03-BB10-4A4C-A8FA-E9E68FA1CD7C}"/>
              </a:ext>
            </a:extLst>
          </p:cNvPr>
          <p:cNvSpPr txBox="1"/>
          <p:nvPr/>
        </p:nvSpPr>
        <p:spPr>
          <a:xfrm>
            <a:off x="7146131" y="3984366"/>
            <a:ext cx="10382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MIS</a:t>
            </a:r>
          </a:p>
        </p:txBody>
      </p:sp>
      <p:sp>
        <p:nvSpPr>
          <p:cNvPr id="44" name="TextBox 43">
            <a:extLst>
              <a:ext uri="{FF2B5EF4-FFF2-40B4-BE49-F238E27FC236}">
                <a16:creationId xmlns:a16="http://schemas.microsoft.com/office/drawing/2014/main" id="{8655DC63-1B56-4796-89F9-835C4514CF67}"/>
              </a:ext>
            </a:extLst>
          </p:cNvPr>
          <p:cNvSpPr txBox="1"/>
          <p:nvPr/>
        </p:nvSpPr>
        <p:spPr>
          <a:xfrm>
            <a:off x="5247083" y="2680423"/>
            <a:ext cx="12787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NXAR</a:t>
            </a:r>
          </a:p>
        </p:txBody>
      </p:sp>
    </p:spTree>
    <p:extLst>
      <p:ext uri="{BB962C8B-B14F-4D97-AF65-F5344CB8AC3E}">
        <p14:creationId xmlns:p14="http://schemas.microsoft.com/office/powerpoint/2010/main" val="3040658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46075"/>
            <a:ext cx="10515600" cy="1325563"/>
          </a:xfrm>
        </p:spPr>
        <p:txBody>
          <a:bodyPr>
            <a:normAutofit/>
          </a:bodyPr>
          <a:lstStyle/>
          <a:p>
            <a:r>
              <a:rPr lang="en-US" sz="5400" b="1" dirty="0">
                <a:solidFill>
                  <a:srgbClr val="FFFFFF"/>
                </a:solidFill>
              </a:rPr>
              <a:t>Taking Updates</a:t>
            </a:r>
          </a:p>
        </p:txBody>
      </p:sp>
      <p:sp>
        <p:nvSpPr>
          <p:cNvPr id="4" name="Content Placeholder 3">
            <a:extLst>
              <a:ext uri="{FF2B5EF4-FFF2-40B4-BE49-F238E27FC236}">
                <a16:creationId xmlns:a16="http://schemas.microsoft.com/office/drawing/2014/main" id="{C2F9B04F-7D8E-4C6E-972A-C528CAC0531A}"/>
              </a:ext>
            </a:extLst>
          </p:cNvPr>
          <p:cNvSpPr>
            <a:spLocks noGrp="1"/>
          </p:cNvSpPr>
          <p:nvPr>
            <p:ph idx="1"/>
          </p:nvPr>
        </p:nvSpPr>
        <p:spPr>
          <a:xfrm>
            <a:off x="828675" y="2017713"/>
            <a:ext cx="10525125" cy="4329113"/>
          </a:xfrm>
        </p:spPr>
        <p:txBody>
          <a:bodyPr/>
          <a:lstStyle/>
          <a:p>
            <a:r>
              <a:rPr lang="en-US" sz="3200" dirty="0">
                <a:solidFill>
                  <a:schemeClr val="bg1"/>
                </a:solidFill>
              </a:rPr>
              <a:t> Contact by Telephone or Email</a:t>
            </a:r>
          </a:p>
          <a:p>
            <a:r>
              <a:rPr lang="en-US" sz="3200" dirty="0">
                <a:solidFill>
                  <a:schemeClr val="bg1"/>
                </a:solidFill>
              </a:rPr>
              <a:t> Getting Updates</a:t>
            </a:r>
          </a:p>
          <a:p>
            <a:r>
              <a:rPr lang="en-US" sz="3200" dirty="0">
                <a:solidFill>
                  <a:schemeClr val="bg1"/>
                </a:solidFill>
              </a:rPr>
              <a:t>Updating Data to Database</a:t>
            </a:r>
          </a:p>
          <a:p>
            <a:r>
              <a:rPr lang="en-US" sz="3200" dirty="0">
                <a:solidFill>
                  <a:schemeClr val="bg1"/>
                </a:solidFill>
              </a:rPr>
              <a:t>Provide Daily Report to RCH and MCs</a:t>
            </a:r>
          </a:p>
        </p:txBody>
      </p:sp>
    </p:spTree>
    <p:extLst>
      <p:ext uri="{BB962C8B-B14F-4D97-AF65-F5344CB8AC3E}">
        <p14:creationId xmlns:p14="http://schemas.microsoft.com/office/powerpoint/2010/main" val="3661035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C768DB-6241-74EE-5CDB-A8A229C4A0FA}"/>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Monthly Bill</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0BE0AF-F610-F359-071C-5C37EF9EE556}"/>
              </a:ext>
            </a:extLst>
          </p:cNvPr>
          <p:cNvSpPr txBox="1"/>
          <p:nvPr/>
        </p:nvSpPr>
        <p:spPr>
          <a:xfrm>
            <a:off x="640080" y="2872899"/>
            <a:ext cx="4368602" cy="2499201"/>
          </a:xfrm>
          <a:prstGeom prst="rect">
            <a:avLst/>
          </a:prstGeom>
        </p:spPr>
        <p:txBody>
          <a:bodyPr vert="horz" lIns="91440" tIns="45720" rIns="91440" bIns="45720" rtlCol="0">
            <a:noAutofit/>
          </a:bodyPr>
          <a:lstStyle/>
          <a:p>
            <a:pPr algn="just">
              <a:lnSpc>
                <a:spcPct val="90000"/>
              </a:lnSpc>
              <a:spcAft>
                <a:spcPts val="600"/>
              </a:spcAft>
            </a:pPr>
            <a:r>
              <a:rPr lang="en-US" sz="2400" b="0" i="0" dirty="0">
                <a:effectLst/>
              </a:rPr>
              <a:t>Our task was to cross-check the entire expenditures incurred by the RM, RO, and Senior Manager and to compute, verify, and match the overall cost calculations for billing purposes for their project trips into and out of Dhaka.</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751" y="325369"/>
            <a:ext cx="6490103" cy="6241686"/>
          </a:xfrm>
          <a:prstGeom prst="rect">
            <a:avLst/>
          </a:prstGeom>
        </p:spPr>
      </p:pic>
    </p:spTree>
    <p:extLst>
      <p:ext uri="{BB962C8B-B14F-4D97-AF65-F5344CB8AC3E}">
        <p14:creationId xmlns:p14="http://schemas.microsoft.com/office/powerpoint/2010/main" val="329485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E1270C1E-BA3D-118A-A4F1-78EDDA0B46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780" y="457200"/>
            <a:ext cx="7330440" cy="5943600"/>
          </a:xfrm>
          <a:prstGeom prst="rect">
            <a:avLst/>
          </a:prstGeom>
        </p:spPr>
      </p:pic>
    </p:spTree>
    <p:extLst>
      <p:ext uri="{BB962C8B-B14F-4D97-AF65-F5344CB8AC3E}">
        <p14:creationId xmlns:p14="http://schemas.microsoft.com/office/powerpoint/2010/main" val="527853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6D2C0D0C-C4B0-4432-9BFE-4D332A908BC1}"/>
              </a:ext>
            </a:extLst>
          </p:cNvPr>
          <p:cNvPicPr>
            <a:picLocks noChangeAspect="1"/>
          </p:cNvPicPr>
          <p:nvPr/>
        </p:nvPicPr>
        <p:blipFill rotWithShape="1">
          <a:blip r:embed="rId2"/>
          <a:srcRect l="22747" r="9024"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33379" y="617796"/>
            <a:ext cx="4782458" cy="1325563"/>
          </a:xfrm>
        </p:spPr>
        <p:txBody>
          <a:bodyPr>
            <a:normAutofit/>
          </a:bodyPr>
          <a:lstStyle/>
          <a:p>
            <a:r>
              <a:rPr lang="en-US" b="1" dirty="0"/>
              <a:t>What We Learned So Far:</a:t>
            </a:r>
          </a:p>
        </p:txBody>
      </p:sp>
      <p:sp>
        <p:nvSpPr>
          <p:cNvPr id="3" name="Content Placeholder 2"/>
          <p:cNvSpPr>
            <a:spLocks noGrp="1"/>
          </p:cNvSpPr>
          <p:nvPr>
            <p:ph idx="1"/>
          </p:nvPr>
        </p:nvSpPr>
        <p:spPr>
          <a:xfrm>
            <a:off x="572935" y="2015836"/>
            <a:ext cx="4782458" cy="4426528"/>
          </a:xfrm>
        </p:spPr>
        <p:txBody>
          <a:bodyPr anchor="t">
            <a:normAutofit lnSpcReduction="10000"/>
          </a:bodyPr>
          <a:lstStyle/>
          <a:p>
            <a:pPr>
              <a:buFont typeface="Wingdings" panose="05000000000000000000" pitchFamily="2" charset="2"/>
              <a:buChar char="q"/>
            </a:pPr>
            <a:r>
              <a:rPr lang="en-US" sz="2300" dirty="0"/>
              <a:t> </a:t>
            </a:r>
            <a:r>
              <a:rPr lang="en-US" sz="2400" dirty="0"/>
              <a:t>Classification of Loan</a:t>
            </a:r>
          </a:p>
          <a:p>
            <a:pPr>
              <a:buFont typeface="Wingdings" panose="05000000000000000000" pitchFamily="2" charset="2"/>
              <a:buChar char="q"/>
            </a:pPr>
            <a:r>
              <a:rPr lang="en-US" sz="2400" dirty="0"/>
              <a:t> Database</a:t>
            </a:r>
          </a:p>
          <a:p>
            <a:pPr>
              <a:buFont typeface="Wingdings" panose="05000000000000000000" pitchFamily="2" charset="2"/>
              <a:buChar char="q"/>
            </a:pPr>
            <a:r>
              <a:rPr lang="en-US" sz="2400" dirty="0"/>
              <a:t> Dedupe Search</a:t>
            </a:r>
          </a:p>
          <a:p>
            <a:pPr>
              <a:buFont typeface="Wingdings" panose="05000000000000000000" pitchFamily="2" charset="2"/>
              <a:buChar char="q"/>
            </a:pPr>
            <a:r>
              <a:rPr lang="en-US" sz="2400" dirty="0"/>
              <a:t> Sanction Search</a:t>
            </a:r>
          </a:p>
          <a:p>
            <a:pPr>
              <a:buFont typeface="Wingdings" panose="05000000000000000000" pitchFamily="2" charset="2"/>
              <a:buChar char="q"/>
            </a:pPr>
            <a:r>
              <a:rPr lang="en-US" sz="2400" dirty="0"/>
              <a:t> Negative Search</a:t>
            </a:r>
          </a:p>
          <a:p>
            <a:pPr>
              <a:buFont typeface="Wingdings" panose="05000000000000000000" pitchFamily="2" charset="2"/>
              <a:buChar char="q"/>
            </a:pPr>
            <a:r>
              <a:rPr lang="en-US" sz="2400" dirty="0"/>
              <a:t> LOS</a:t>
            </a:r>
          </a:p>
          <a:p>
            <a:pPr>
              <a:buFont typeface="Wingdings" panose="05000000000000000000" pitchFamily="2" charset="2"/>
              <a:buChar char="q"/>
            </a:pPr>
            <a:r>
              <a:rPr lang="en-US" sz="2400" dirty="0"/>
              <a:t> Taking Updates</a:t>
            </a:r>
          </a:p>
          <a:p>
            <a:pPr>
              <a:buFont typeface="Wingdings" panose="05000000000000000000" pitchFamily="2" charset="2"/>
              <a:buChar char="q"/>
            </a:pPr>
            <a:r>
              <a:rPr lang="en-US" sz="2400" dirty="0"/>
              <a:t> CIB Report</a:t>
            </a:r>
          </a:p>
          <a:p>
            <a:pPr>
              <a:buFont typeface="Wingdings" panose="05000000000000000000" pitchFamily="2" charset="2"/>
              <a:buChar char="q"/>
            </a:pPr>
            <a:r>
              <a:rPr lang="en-US" sz="2400" dirty="0"/>
              <a:t> PPG</a:t>
            </a:r>
          </a:p>
          <a:p>
            <a:pPr>
              <a:buFont typeface="Wingdings" panose="05000000000000000000" pitchFamily="2" charset="2"/>
              <a:buChar char="q"/>
            </a:pPr>
            <a:r>
              <a:rPr lang="en-US" sz="2400" dirty="0"/>
              <a:t> Monthly Bill</a:t>
            </a:r>
          </a:p>
          <a:p>
            <a:pPr>
              <a:buFont typeface="Wingdings" panose="05000000000000000000" pitchFamily="2" charset="2"/>
              <a:buChar char="q"/>
            </a:pPr>
            <a:endParaRPr lang="en-US" sz="1400" dirty="0"/>
          </a:p>
          <a:p>
            <a:pPr>
              <a:buFont typeface="Wingdings" panose="05000000000000000000" pitchFamily="2" charset="2"/>
              <a:buChar char="q"/>
            </a:pPr>
            <a:endParaRPr lang="en-US" sz="1400" dirty="0"/>
          </a:p>
          <a:p>
            <a:pPr>
              <a:buFont typeface="Wingdings" panose="05000000000000000000" pitchFamily="2" charset="2"/>
              <a:buChar char="q"/>
            </a:pPr>
            <a:endParaRPr lang="en-US" sz="1400" dirty="0"/>
          </a:p>
          <a:p>
            <a:pPr>
              <a:buFont typeface="Wingdings" panose="05000000000000000000" pitchFamily="2" charset="2"/>
              <a:buChar char="q"/>
            </a:pPr>
            <a:endParaRPr lang="en-US" sz="1400" dirty="0"/>
          </a:p>
        </p:txBody>
      </p:sp>
    </p:spTree>
    <p:extLst>
      <p:ext uri="{BB962C8B-B14F-4D97-AF65-F5344CB8AC3E}">
        <p14:creationId xmlns:p14="http://schemas.microsoft.com/office/powerpoint/2010/main" val="346547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indoor&#10;&#10;Description automatically generated">
            <a:extLst>
              <a:ext uri="{FF2B5EF4-FFF2-40B4-BE49-F238E27FC236}">
                <a16:creationId xmlns:a16="http://schemas.microsoft.com/office/drawing/2014/main" id="{1CF7C171-89F7-A677-7D12-F3BDB285AE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Classification of LOAN</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4591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1314" y="783834"/>
            <a:ext cx="4087306" cy="2889114"/>
          </a:xfrm>
        </p:spPr>
        <p:txBody>
          <a:bodyPr vert="horz" lIns="91440" tIns="45720" rIns="91440" bIns="45720" rtlCol="0" anchor="b">
            <a:normAutofit/>
          </a:bodyPr>
          <a:lstStyle/>
          <a:p>
            <a:r>
              <a:rPr lang="en-US" sz="5400" b="1" dirty="0"/>
              <a:t>Database</a:t>
            </a:r>
          </a:p>
        </p:txBody>
      </p:sp>
      <p:sp>
        <p:nvSpPr>
          <p:cNvPr id="20"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Picture 4" descr="Programming data on computer monitor">
            <a:extLst>
              <a:ext uri="{FF2B5EF4-FFF2-40B4-BE49-F238E27FC236}">
                <a16:creationId xmlns:a16="http://schemas.microsoft.com/office/drawing/2014/main" id="{02B74DB3-909E-843E-FEB9-EF48DB155598}"/>
              </a:ext>
            </a:extLst>
          </p:cNvPr>
          <p:cNvPicPr>
            <a:picLocks noChangeAspect="1"/>
          </p:cNvPicPr>
          <p:nvPr/>
        </p:nvPicPr>
        <p:blipFill rotWithShape="1">
          <a:blip r:embed="rId2"/>
          <a:srcRect l="20767" r="1082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88280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55293F0-E201-979D-5B7B-3CFB699A550D}"/>
              </a:ext>
            </a:extLst>
          </p:cNvPr>
          <p:cNvSpPr>
            <a:spLocks noGrp="1"/>
          </p:cNvSpPr>
          <p:nvPr>
            <p:ph type="title"/>
          </p:nvPr>
        </p:nvSpPr>
        <p:spPr>
          <a:xfrm>
            <a:off x="579956" y="2787887"/>
            <a:ext cx="2880828" cy="3071906"/>
          </a:xfrm>
        </p:spPr>
        <p:txBody>
          <a:bodyPr vert="horz" lIns="91440" tIns="45720" rIns="91440" bIns="45720" rtlCol="0" anchor="t">
            <a:normAutofit/>
          </a:bodyPr>
          <a:lstStyle/>
          <a:p>
            <a:pPr algn="ctr"/>
            <a:r>
              <a:rPr lang="en-US" sz="5400" b="1" kern="1200" dirty="0">
                <a:solidFill>
                  <a:srgbClr val="FFFFFF"/>
                </a:solidFill>
                <a:latin typeface="+mj-lt"/>
                <a:ea typeface="+mj-ea"/>
                <a:cs typeface="+mj-cs"/>
              </a:rPr>
              <a:t>PPG</a:t>
            </a:r>
          </a:p>
        </p:txBody>
      </p:sp>
      <p:sp>
        <p:nvSpPr>
          <p:cNvPr id="11" name="Content Placeholder 10"/>
          <p:cNvSpPr txBox="1">
            <a:spLocks noGrp="1"/>
          </p:cNvSpPr>
          <p:nvPr>
            <p:ph idx="1"/>
          </p:nvPr>
        </p:nvSpPr>
        <p:spPr>
          <a:xfrm>
            <a:off x="4759036" y="935038"/>
            <a:ext cx="7148946" cy="4978799"/>
          </a:xfrm>
          <a:prstGeom prst="rect">
            <a:avLst/>
          </a:prstGeom>
          <a:noFill/>
        </p:spPr>
        <p:txBody>
          <a:bodyPr wrap="square" rtlCol="0">
            <a:spAutoFit/>
          </a:bodyPr>
          <a:lstStyle/>
          <a:p>
            <a:pPr marL="285750" indent="-285750">
              <a:buFont typeface="Wingdings" panose="05000000000000000000" pitchFamily="2" charset="2"/>
              <a:buChar char="v"/>
            </a:pPr>
            <a:r>
              <a:rPr lang="en-US" sz="3200" dirty="0">
                <a:cs typeface="Arial" panose="020B0604020202020204" pitchFamily="34" charset="0"/>
              </a:rPr>
              <a:t>Nature &amp; Legal Form of Business</a:t>
            </a:r>
          </a:p>
          <a:p>
            <a:pPr marL="285750" indent="-285750">
              <a:buFont typeface="Wingdings" panose="05000000000000000000" pitchFamily="2" charset="2"/>
              <a:buChar char="v"/>
            </a:pPr>
            <a:r>
              <a:rPr lang="en-US" sz="3200" dirty="0">
                <a:cs typeface="Arial" panose="020B0604020202020204" pitchFamily="34" charset="0"/>
              </a:rPr>
              <a:t>Age of Business &amp; Owner</a:t>
            </a:r>
          </a:p>
          <a:p>
            <a:pPr marL="285750" indent="-285750">
              <a:buFont typeface="Wingdings" panose="05000000000000000000" pitchFamily="2" charset="2"/>
              <a:buChar char="v"/>
            </a:pPr>
            <a:r>
              <a:rPr lang="en-US" sz="3200" dirty="0">
                <a:cs typeface="Arial" panose="020B0604020202020204" pitchFamily="34" charset="0"/>
              </a:rPr>
              <a:t>Business Location</a:t>
            </a:r>
          </a:p>
          <a:p>
            <a:pPr marL="285750" indent="-285750">
              <a:buFont typeface="Wingdings" panose="05000000000000000000" pitchFamily="2" charset="2"/>
              <a:buChar char="v"/>
            </a:pPr>
            <a:r>
              <a:rPr lang="en-US" sz="3200" dirty="0">
                <a:cs typeface="Arial" panose="020B0604020202020204" pitchFamily="34" charset="0"/>
              </a:rPr>
              <a:t>Owners Experience</a:t>
            </a:r>
          </a:p>
          <a:p>
            <a:pPr marL="285750" indent="-285750">
              <a:buFont typeface="Wingdings" panose="05000000000000000000" pitchFamily="2" charset="2"/>
              <a:buChar char="v"/>
            </a:pPr>
            <a:r>
              <a:rPr lang="en-US" sz="3200" dirty="0">
                <a:cs typeface="Arial" panose="020B0604020202020204" pitchFamily="34" charset="0"/>
              </a:rPr>
              <a:t>Facility Type ( EMI, SIL, Structured Payment)</a:t>
            </a:r>
          </a:p>
          <a:p>
            <a:pPr marL="285750" indent="-285750">
              <a:buFont typeface="Wingdings" panose="05000000000000000000" pitchFamily="2" charset="2"/>
              <a:buChar char="v"/>
            </a:pPr>
            <a:r>
              <a:rPr lang="en-US" sz="3200" dirty="0">
                <a:cs typeface="Arial" panose="020B0604020202020204" pitchFamily="34" charset="0"/>
              </a:rPr>
              <a:t>Loan Limit</a:t>
            </a:r>
          </a:p>
          <a:p>
            <a:pPr marL="285750" indent="-285750">
              <a:buFont typeface="Wingdings" panose="05000000000000000000" pitchFamily="2" charset="2"/>
              <a:buChar char="v"/>
            </a:pPr>
            <a:r>
              <a:rPr lang="en-US" sz="3200" dirty="0">
                <a:cs typeface="Arial" panose="020B0604020202020204" pitchFamily="34" charset="0"/>
              </a:rPr>
              <a:t>Loan Tenor</a:t>
            </a:r>
          </a:p>
          <a:p>
            <a:pPr marL="285750" indent="-285750">
              <a:buFont typeface="Wingdings" panose="05000000000000000000" pitchFamily="2" charset="2"/>
              <a:buChar char="v"/>
            </a:pPr>
            <a:r>
              <a:rPr lang="en-US" sz="3200" dirty="0">
                <a:cs typeface="Arial" panose="020B0604020202020204" pitchFamily="34" charset="0"/>
              </a:rPr>
              <a:t>Environment Policy</a:t>
            </a:r>
          </a:p>
        </p:txBody>
      </p:sp>
    </p:spTree>
    <p:extLst>
      <p:ext uri="{BB962C8B-B14F-4D97-AF65-F5344CB8AC3E}">
        <p14:creationId xmlns:p14="http://schemas.microsoft.com/office/powerpoint/2010/main" val="20713641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ctr"/>
            <a:r>
              <a:rPr lang="en-US" sz="5400" b="1" dirty="0">
                <a:solidFill>
                  <a:srgbClr val="FFFFFF"/>
                </a:solidFill>
              </a:rPr>
              <a:t>Dedupe Search</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2029249F-8A9F-E3A8-9BE7-A1C76C0E5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3803" y="867225"/>
            <a:ext cx="7220729" cy="5123550"/>
          </a:xfrm>
        </p:spPr>
      </p:pic>
    </p:spTree>
    <p:extLst>
      <p:ext uri="{BB962C8B-B14F-4D97-AF65-F5344CB8AC3E}">
        <p14:creationId xmlns:p14="http://schemas.microsoft.com/office/powerpoint/2010/main" val="4283279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287458-F8A7-306F-90DB-B0BDDCEBFFC9}"/>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5400" b="1" kern="1200" dirty="0">
                <a:solidFill>
                  <a:srgbClr val="FFFFFF"/>
                </a:solidFill>
                <a:latin typeface="+mj-lt"/>
                <a:ea typeface="+mj-ea"/>
                <a:cs typeface="+mj-cs"/>
              </a:rPr>
              <a:t>Dedupe Search</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8048BF08-6F12-E67C-1576-22F841E590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840" y="337351"/>
            <a:ext cx="7584336" cy="6276513"/>
          </a:xfrm>
          <a:prstGeom prst="rect">
            <a:avLst/>
          </a:prstGeom>
        </p:spPr>
      </p:pic>
    </p:spTree>
    <p:extLst>
      <p:ext uri="{BB962C8B-B14F-4D97-AF65-F5344CB8AC3E}">
        <p14:creationId xmlns:p14="http://schemas.microsoft.com/office/powerpoint/2010/main" val="267141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55293F0-E201-979D-5B7B-3CFB699A550D}"/>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ctr"/>
            <a:r>
              <a:rPr lang="en-US" sz="5400" b="1" kern="1200" dirty="0">
                <a:solidFill>
                  <a:srgbClr val="FFFFFF"/>
                </a:solidFill>
                <a:latin typeface="+mj-lt"/>
                <a:ea typeface="+mj-ea"/>
                <a:cs typeface="+mj-cs"/>
              </a:rPr>
              <a:t>Dedupe Search</a:t>
            </a:r>
          </a:p>
        </p:txBody>
      </p:sp>
      <p:pic>
        <p:nvPicPr>
          <p:cNvPr id="5" name="Content Placeholder 4" descr="Graphical user interface&#10;&#10;Description automatically generated">
            <a:extLst>
              <a:ext uri="{FF2B5EF4-FFF2-40B4-BE49-F238E27FC236}">
                <a16:creationId xmlns:a16="http://schemas.microsoft.com/office/drawing/2014/main" id="{A97DC241-3AF7-8184-E26C-5773B4C20E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866776"/>
            <a:ext cx="7225748" cy="5145802"/>
          </a:xfrm>
          <a:prstGeom prst="rect">
            <a:avLst/>
          </a:prstGeom>
        </p:spPr>
      </p:pic>
    </p:spTree>
    <p:extLst>
      <p:ext uri="{BB962C8B-B14F-4D97-AF65-F5344CB8AC3E}">
        <p14:creationId xmlns:p14="http://schemas.microsoft.com/office/powerpoint/2010/main" val="2532904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381</Words>
  <Application>Microsoft Office PowerPoint</Application>
  <PresentationFormat>Widescreen</PresentationFormat>
  <Paragraphs>94</Paragraphs>
  <Slides>28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28</vt:i4>
      </vt:variant>
    </vt:vector>
  </HeadingPairs>
  <TitlesOfParts>
    <vt:vector size="37" baseType="lpstr">
      <vt:lpstr>Arial</vt:lpstr>
      <vt:lpstr>Calibri</vt:lpstr>
      <vt:lpstr>Calibri Light</vt:lpstr>
      <vt:lpstr>Times New Roman</vt:lpstr>
      <vt:lpstr>Wingdings</vt:lpstr>
      <vt:lpstr>Office Theme</vt:lpstr>
      <vt:lpstr>1_Office Theme</vt:lpstr>
      <vt:lpstr>2_Office Theme</vt:lpstr>
      <vt:lpstr>3_Office Theme</vt:lpstr>
      <vt:lpstr>Presentation on:  OUR SHORT JOURNEY AT BRAC BANK LTD.</vt:lpstr>
      <vt:lpstr>PowerPoint Presentation</vt:lpstr>
      <vt:lpstr>What We Learned So Far:</vt:lpstr>
      <vt:lpstr>Classification of LOAN</vt:lpstr>
      <vt:lpstr>Database</vt:lpstr>
      <vt:lpstr>PPG</vt:lpstr>
      <vt:lpstr>Dedupe Search</vt:lpstr>
      <vt:lpstr>Dedupe Search</vt:lpstr>
      <vt:lpstr>Dedupe Search</vt:lpstr>
      <vt:lpstr>Dedupe Search</vt:lpstr>
      <vt:lpstr>Streamlit Web application</vt:lpstr>
      <vt:lpstr>After filtering Region</vt:lpstr>
      <vt:lpstr>Prototype</vt:lpstr>
      <vt:lpstr>Sanction Search</vt:lpstr>
      <vt:lpstr>CIB Report</vt:lpstr>
      <vt:lpstr>CIB Report</vt:lpstr>
      <vt:lpstr>CIB Report</vt:lpstr>
      <vt:lpstr>CIB Report</vt:lpstr>
      <vt:lpstr>Negative Search</vt:lpstr>
      <vt:lpstr>LOS(Loan Origination System)</vt:lpstr>
      <vt:lpstr>LOS(Loan Origination System)</vt:lpstr>
      <vt:lpstr>LOS(Loan Origination System)</vt:lpstr>
      <vt:lpstr>LOS(Loan Origination System)</vt:lpstr>
      <vt:lpstr>LOS(Loan Origination System)</vt:lpstr>
      <vt:lpstr>LOS(Loan Origination System)</vt:lpstr>
      <vt:lpstr>Taking Updates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Al Nayeb</dc:creator>
  <cp:lastModifiedBy>Sadia Parvin Ripa</cp:lastModifiedBy>
  <cp:revision>51</cp:revision>
  <dcterms:created xsi:type="dcterms:W3CDTF">2022-11-28T08:37:30Z</dcterms:created>
  <dcterms:modified xsi:type="dcterms:W3CDTF">2022-11-29T11:48:12Z</dcterms:modified>
</cp:coreProperties>
</file>